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55"/>
  </p:notesMasterIdLst>
  <p:sldIdLst>
    <p:sldId id="257" r:id="rId2"/>
    <p:sldId id="258" r:id="rId3"/>
    <p:sldId id="349" r:id="rId4"/>
    <p:sldId id="259" r:id="rId5"/>
    <p:sldId id="313" r:id="rId6"/>
    <p:sldId id="357" r:id="rId7"/>
    <p:sldId id="358" r:id="rId8"/>
    <p:sldId id="359" r:id="rId9"/>
    <p:sldId id="360" r:id="rId10"/>
    <p:sldId id="361" r:id="rId11"/>
    <p:sldId id="362" r:id="rId12"/>
    <p:sldId id="363" r:id="rId13"/>
    <p:sldId id="364" r:id="rId14"/>
    <p:sldId id="365" r:id="rId15"/>
    <p:sldId id="366" r:id="rId16"/>
    <p:sldId id="314" r:id="rId17"/>
    <p:sldId id="311" r:id="rId18"/>
    <p:sldId id="315" r:id="rId19"/>
    <p:sldId id="316" r:id="rId20"/>
    <p:sldId id="312" r:id="rId21"/>
    <p:sldId id="319" r:id="rId22"/>
    <p:sldId id="320" r:id="rId23"/>
    <p:sldId id="321" r:id="rId24"/>
    <p:sldId id="350" r:id="rId25"/>
    <p:sldId id="351" r:id="rId26"/>
    <p:sldId id="317" r:id="rId27"/>
    <p:sldId id="318" r:id="rId28"/>
    <p:sldId id="322" r:id="rId29"/>
    <p:sldId id="323" r:id="rId30"/>
    <p:sldId id="324" r:id="rId31"/>
    <p:sldId id="325" r:id="rId32"/>
    <p:sldId id="326" r:id="rId33"/>
    <p:sldId id="327" r:id="rId34"/>
    <p:sldId id="328" r:id="rId35"/>
    <p:sldId id="329" r:id="rId36"/>
    <p:sldId id="330" r:id="rId37"/>
    <p:sldId id="331" r:id="rId38"/>
    <p:sldId id="367" r:id="rId39"/>
    <p:sldId id="332" r:id="rId40"/>
    <p:sldId id="333" r:id="rId41"/>
    <p:sldId id="334" r:id="rId42"/>
    <p:sldId id="335" r:id="rId43"/>
    <p:sldId id="336" r:id="rId44"/>
    <p:sldId id="352" r:id="rId45"/>
    <p:sldId id="353" r:id="rId46"/>
    <p:sldId id="354" r:id="rId47"/>
    <p:sldId id="355" r:id="rId48"/>
    <p:sldId id="368" r:id="rId49"/>
    <p:sldId id="356" r:id="rId50"/>
    <p:sldId id="369" r:id="rId51"/>
    <p:sldId id="337" r:id="rId52"/>
    <p:sldId id="370" r:id="rId53"/>
    <p:sldId id="34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7"/>
    <p:restoredTop sz="94729"/>
  </p:normalViewPr>
  <p:slideViewPr>
    <p:cSldViewPr snapToGrid="0" snapToObjects="1">
      <p:cViewPr varScale="1">
        <p:scale>
          <a:sx n="41" d="100"/>
          <a:sy n="41" d="100"/>
        </p:scale>
        <p:origin x="1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8769496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tiff"/></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B86F-3171-0647-A08E-F96D3494CEC7}"/>
              </a:ext>
            </a:extLst>
          </p:cNvPr>
          <p:cNvSpPr>
            <a:spLocks noGrp="1"/>
          </p:cNvSpPr>
          <p:nvPr>
            <p:ph type="ctrTitle"/>
          </p:nvPr>
        </p:nvSpPr>
        <p:spPr/>
        <p:txBody>
          <a:bodyPr/>
          <a:lstStyle/>
          <a:p>
            <a:r>
              <a:rPr lang="en-US" dirty="0"/>
              <a:t>Lecture </a:t>
            </a:r>
            <a:r>
              <a:rPr lang="en-US" dirty="0" smtClean="0"/>
              <a:t>17: Boosting</a:t>
            </a:r>
            <a:endParaRPr lang="en-US" dirty="0"/>
          </a:p>
        </p:txBody>
      </p:sp>
    </p:spTree>
    <p:extLst>
      <p:ext uri="{BB962C8B-B14F-4D97-AF65-F5344CB8AC3E}">
        <p14:creationId xmlns:p14="http://schemas.microsoft.com/office/powerpoint/2010/main" val="1564779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spTree>
    <p:extLst>
      <p:ext uri="{BB962C8B-B14F-4D97-AF65-F5344CB8AC3E}">
        <p14:creationId xmlns:p14="http://schemas.microsoft.com/office/powerpoint/2010/main" val="1058048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smtClean="0"/>
          </a:p>
          <a:p>
            <a:r>
              <a:rPr lang="en-US" sz="2400" b="1" dirty="0" smtClean="0"/>
              <a:t>Question</a:t>
            </a:r>
            <a:r>
              <a:rPr lang="en-US" sz="2400" dirty="0" smtClean="0"/>
              <a:t>: Why?</a:t>
            </a:r>
          </a:p>
          <a:p>
            <a:r>
              <a:rPr lang="en-US" sz="2400" dirty="0" smtClean="0"/>
              <a:t>In </a:t>
            </a:r>
            <a:r>
              <a:rPr lang="en-US" sz="2400" dirty="0"/>
              <a:t>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17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a:t>
            </a:r>
            <a:r>
              <a:rPr lang="en-US" sz="2400" dirty="0" smtClean="0"/>
              <a:t>may </a:t>
            </a:r>
            <a:r>
              <a:rPr lang="en-US" sz="2400" dirty="0"/>
              <a:t>become more correlated,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5789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smtClean="0"/>
              <a:t>Probabilities: </a:t>
            </a:r>
          </a:p>
          <a:p>
            <a:pPr lvl="1">
              <a:spcAft>
                <a:spcPts val="1200"/>
              </a:spcAft>
              <a:buFont typeface="Arial" charset="0"/>
              <a:buChar char="•"/>
            </a:pPr>
            <a:r>
              <a:rPr lang="en-US" sz="2200" dirty="0" smtClean="0"/>
              <a:t>Random Forrest Classifier (and bagging) can return probabilities. </a:t>
            </a:r>
          </a:p>
          <a:p>
            <a:pPr lvl="1">
              <a:spcAft>
                <a:spcPts val="1200"/>
              </a:spcAft>
              <a:buFont typeface="Arial" charset="0"/>
              <a:buChar char="•"/>
            </a:pPr>
            <a:r>
              <a:rPr lang="en-US" sz="2200" b="1" dirty="0" smtClean="0"/>
              <a:t>Question</a:t>
            </a:r>
            <a:r>
              <a:rPr lang="en-US" sz="2200" dirty="0" smtClean="0"/>
              <a:t>: How?</a:t>
            </a:r>
          </a:p>
          <a:p>
            <a:pPr indent="-285738">
              <a:spcAft>
                <a:spcPts val="1200"/>
              </a:spcAft>
            </a:pPr>
            <a:r>
              <a:rPr lang="en-US" sz="2400" b="1" dirty="0" smtClean="0"/>
              <a:t>More questions</a:t>
            </a:r>
          </a:p>
          <a:p>
            <a:pPr marL="800082" lvl="1" indent="-342900">
              <a:spcAft>
                <a:spcPts val="1200"/>
              </a:spcAft>
              <a:buFont typeface="Arial" charset="0"/>
              <a:buChar char="•"/>
            </a:pPr>
            <a:r>
              <a:rPr lang="en-US" sz="2200" dirty="0" smtClean="0"/>
              <a:t>Unbalance dataset?</a:t>
            </a:r>
          </a:p>
          <a:p>
            <a:pPr marL="800082" lvl="1" indent="-342900">
              <a:spcAft>
                <a:spcPts val="1200"/>
              </a:spcAft>
              <a:buFont typeface="Arial" charset="0"/>
              <a:buChar char="•"/>
            </a:pPr>
            <a:r>
              <a:rPr lang="en-US" sz="2200" dirty="0" smtClean="0"/>
              <a:t>Weighted samples? </a:t>
            </a:r>
          </a:p>
          <a:p>
            <a:pPr marL="800082" lvl="1" indent="-342900">
              <a:spcAft>
                <a:spcPts val="1200"/>
              </a:spcAft>
              <a:buFont typeface="Arial" charset="0"/>
              <a:buChar char="•"/>
            </a:pPr>
            <a:r>
              <a:rPr lang="en-US" sz="2200" dirty="0"/>
              <a:t>Categorical </a:t>
            </a:r>
            <a:r>
              <a:rPr lang="en-US" sz="2200" dirty="0" smtClean="0"/>
              <a:t>data</a:t>
            </a:r>
            <a:r>
              <a:rPr lang="en-US" sz="2200" dirty="0"/>
              <a:t>?</a:t>
            </a:r>
            <a:endParaRPr lang="en-US" sz="2200" dirty="0" smtClean="0"/>
          </a:p>
          <a:p>
            <a:pPr marL="800082" lvl="1" indent="-342900">
              <a:spcAft>
                <a:spcPts val="1200"/>
              </a:spcAft>
              <a:buFont typeface="Arial" charset="0"/>
              <a:buChar char="•"/>
            </a:pPr>
            <a:r>
              <a:rPr lang="en-US" sz="2200" dirty="0" smtClean="0"/>
              <a:t>Missing data? </a:t>
            </a:r>
          </a:p>
          <a:p>
            <a:pPr marL="800082" lvl="1" indent="-342900">
              <a:spcAft>
                <a:spcPts val="1200"/>
              </a:spcAft>
              <a:buFont typeface="Arial" charset="0"/>
              <a:buChar char="•"/>
            </a:pPr>
            <a:r>
              <a:rPr lang="en-US" sz="2200" dirty="0" smtClean="0"/>
              <a:t>Different implementations</a:t>
            </a:r>
            <a:r>
              <a:rPr lang="en-US" sz="2200" dirty="0"/>
              <a:t>?</a:t>
            </a:r>
            <a:r>
              <a:rPr lang="en-US" sz="2200" dirty="0" smtClean="0"/>
              <a:t> </a:t>
            </a:r>
            <a:endParaRPr lang="en-US" sz="2200" dirty="0"/>
          </a:p>
          <a:p>
            <a:pPr indent="-285738">
              <a:spcAft>
                <a:spcPts val="1200"/>
              </a:spcAft>
            </a:pPr>
            <a:endParaRPr lang="en-US" sz="2400" dirty="0" smtClean="0"/>
          </a:p>
          <a:p>
            <a:pPr indent="-285738">
              <a:spcAft>
                <a:spcPts val="1200"/>
              </a:spcAft>
            </a:pPr>
            <a:endParaRPr lang="en-US" sz="3400" dirty="0" smtClean="0"/>
          </a:p>
          <a:p>
            <a:pPr>
              <a:spcAft>
                <a:spcPts val="1200"/>
              </a:spcAft>
            </a:pPr>
            <a:r>
              <a:rPr lang="en-US" sz="2400" dirty="0" smtClean="0"/>
              <a:t>	</a:t>
            </a:r>
          </a:p>
          <a:p>
            <a:pPr>
              <a:spcAft>
                <a:spcPts val="1200"/>
              </a:spcAft>
            </a:pP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dirty="0"/>
          </a:p>
        </p:txBody>
      </p:sp>
      <p:sp>
        <p:nvSpPr>
          <p:cNvPr id="5" name="TextBox 4"/>
          <p:cNvSpPr txBox="1"/>
          <p:nvPr/>
        </p:nvSpPr>
        <p:spPr>
          <a:xfrm>
            <a:off x="2988054" y="3709851"/>
            <a:ext cx="7665432" cy="584775"/>
          </a:xfrm>
          <a:prstGeom prst="rect">
            <a:avLst/>
          </a:prstGeom>
          <a:solidFill>
            <a:schemeClr val="tx2">
              <a:lumMod val="20000"/>
              <a:lumOff val="80000"/>
            </a:schemeClr>
          </a:solidFill>
        </p:spPr>
        <p:txBody>
          <a:bodyPr wrap="none" rtlCol="0">
            <a:spAutoFit/>
          </a:bodyPr>
          <a:lstStyle/>
          <a:p>
            <a:r>
              <a:rPr lang="en-US" sz="3200" dirty="0" smtClean="0"/>
              <a:t>GO TO THE ADVANCED TOPICS LATER TODAY </a:t>
            </a:r>
            <a:endParaRPr lang="en-US" sz="3200" dirty="0"/>
          </a:p>
        </p:txBody>
      </p:sp>
    </p:spTree>
    <p:extLst>
      <p:ext uri="{BB962C8B-B14F-4D97-AF65-F5344CB8AC3E}">
        <p14:creationId xmlns:p14="http://schemas.microsoft.com/office/powerpoint/2010/main" val="2958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049698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smtClean="0"/>
              <a:t>Question: </a:t>
            </a:r>
            <a:r>
              <a:rPr lang="en-US" sz="2400" dirty="0" smtClean="0"/>
              <a:t>Could </a:t>
            </a:r>
            <a:r>
              <a:rPr lang="en-US" sz="2400" dirty="0"/>
              <a:t>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2054214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smtClean="0"/>
              <a:t>Question:</a:t>
            </a:r>
            <a:r>
              <a:rPr lang="en-US" sz="2400" dirty="0" smtClean="0"/>
              <a:t> But </a:t>
            </a:r>
            <a:r>
              <a:rPr lang="en-US" sz="2400" dirty="0"/>
              <a:t>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smtClean="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a:t>
                </a:r>
                <a:r>
                  <a:rPr lang="en-US" sz="2300" dirty="0" smtClean="0"/>
                  <a:t> by </a:t>
                </a:r>
                <a:r>
                  <a:rPr lang="en-US" sz="2300" dirty="0"/>
                  <a:t>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a:t>
                </a:r>
                <a:r>
                  <a:rPr lang="en-US" sz="2300" dirty="0" smtClean="0"/>
                  <a:t>data </a:t>
                </a:r>
                <a:endParaRPr lang="en-US" sz="2300" b="0" i="1" dirty="0" smtClean="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smtClean="0"/>
                  <a:t> </a:t>
                </a:r>
                <a:endParaRPr lang="en-US" sz="2300" dirty="0">
                  <a:effectLst/>
                </a:endParaRPr>
              </a:p>
              <a:p>
                <a:pPr>
                  <a:spcAft>
                    <a:spcPts val="600"/>
                  </a:spcAft>
                </a:pPr>
                <a:r>
                  <a:rPr lang="en-US" sz="2300" dirty="0"/>
                  <a:t>	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smtClean="0"/>
                  <a:t> .   </a:t>
                </a:r>
                <a:r>
                  <a:rPr lang="en-US" sz="2300" dirty="0"/>
                  <a:t>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a:t>
                </a:r>
                <a:r>
                  <a:rPr lang="en-US" sz="2300" dirty="0" smtClean="0"/>
                  <a:t>, </a:t>
                </a:r>
                <a:r>
                  <a:rPr lang="en-US" sz="2300" dirty="0"/>
                  <a:t>to the current </a:t>
                </a:r>
                <a:r>
                  <a:rPr lang="en-US" sz="2300" b="1" i="1" dirty="0"/>
                  <a:t>residuals</a:t>
                </a:r>
                <a:r>
                  <a:rPr lang="en-US" sz="2300" dirty="0"/>
                  <a:t>, i.e. train </a:t>
                </a:r>
                <a:r>
                  <a:rPr lang="en-US" sz="2300" dirty="0" smtClean="0"/>
                  <a:t>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b="0" i="1" smtClean="0">
                            <a:latin typeface="Cambria Math" panose="02040503050406030204" pitchFamily="18"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smtClean="0"/>
                  <a:t> </a:t>
                </a:r>
                <a:endParaRPr lang="en-US" sz="2300" dirty="0"/>
              </a:p>
              <a:p>
                <a:pPr>
                  <a:spcAft>
                    <a:spcPts val="600"/>
                  </a:spcAft>
                </a:pPr>
                <a:r>
                  <a:rPr lang="en-US" sz="2300" dirty="0"/>
                  <a:t>4. Compute residuals, set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panose="02040503050406030204" pitchFamily="18"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panose="02040503050406030204" pitchFamily="18" charset="0"/>
                            <a:ea typeface="Cambria Math" charset="0"/>
                            <a:cs typeface="Cambria Math" charset="0"/>
                          </a:rPr>
                        </m:ctrlPr>
                      </m:dPr>
                      <m:e>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smtClean="0">
                  <a:ea typeface="Cambria Math" charset="0"/>
                  <a:cs typeface="Cambria Math" charset="0"/>
                </a:endParaRPr>
              </a:p>
              <a:p>
                <a:pPr>
                  <a:spcAft>
                    <a:spcPts val="600"/>
                  </a:spcAft>
                </a:pPr>
                <a:r>
                  <a:rPr lang="en-US" sz="2300" dirty="0" smtClean="0"/>
                  <a:t>5</a:t>
                </a:r>
                <a:r>
                  <a:rPr lang="en-US" sz="2300" dirty="0"/>
                  <a:t>. Repeat steps 2-4 until </a:t>
                </a:r>
                <a:r>
                  <a:rPr lang="en-US" sz="2300" b="1" i="1" dirty="0"/>
                  <a:t>stopping </a:t>
                </a:r>
                <a:r>
                  <a:rPr lang="en-US" sz="2300" dirty="0"/>
                  <a:t>condition met</a:t>
                </a:r>
                <a:r>
                  <a:rPr lang="en-US" sz="2300" dirty="0" smtClean="0"/>
                  <a:t>.</a:t>
                </a:r>
                <a:endParaRPr lang="en-US" sz="2300" dirty="0"/>
              </a:p>
              <a:p>
                <a:pPr>
                  <a:spcAft>
                    <a:spcPts val="600"/>
                  </a:spcAft>
                </a:pPr>
                <a:r>
                  <a:rPr lang="en-US" sz="2300" dirty="0" smtClean="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smtClean="0"/>
              <a:t>CS109B, STAT121B, AC209B </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8364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r>
              <a:rPr lang="en-US" dirty="0" smtClean="0"/>
              <a:t>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65107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2219598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311130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3907261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714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91957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smtClean="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endParaRPr lang="en-US" sz="2400" dirty="0" smtClean="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panose="02040503050406030204" pitchFamily="18" charset="0"/>
                            </a:rPr>
                          </m:ctrlPr>
                        </m:sSupPr>
                        <m:e>
                          <m:r>
                            <a:rPr lang="en-US" sz="2400" b="0" i="1" smtClean="0">
                              <a:latin typeface="Cambria Math" charset="0"/>
                            </a:rPr>
                            <m:t>𝑇</m:t>
                          </m:r>
                        </m:e>
                        <m:sup>
                          <m:d>
                            <m:dPr>
                              <m:ctrlPr>
                                <a:rPr lang="en-US" sz="2400" b="0" i="1" smtClean="0">
                                  <a:latin typeface="Cambria Math" panose="02040503050406030204" pitchFamily="18"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smtClean="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a:t>
            </a:r>
            <a:r>
              <a:rPr lang="en-US" sz="2400" b="1" i="1" dirty="0" smtClean="0"/>
              <a:t>bjective function</a:t>
            </a:r>
            <a:r>
              <a:rPr lang="en-US" sz="2400" dirty="0" smtClean="0"/>
              <a:t>, over a set of variables, we compute the partial derivatives </a:t>
            </a:r>
            <a:r>
              <a:rPr lang="en-US" sz="2400" dirty="0"/>
              <a:t>o</a:t>
            </a:r>
            <a:r>
              <a:rPr lang="en-US" sz="2400" dirty="0" smtClean="0"/>
              <a:t>f </a:t>
            </a:r>
            <a:r>
              <a:rPr lang="en-US" sz="2400" dirty="0"/>
              <a:t>t</a:t>
            </a:r>
            <a:r>
              <a:rPr lang="en-US" sz="2400" dirty="0" smtClean="0"/>
              <a:t>his </a:t>
            </a:r>
            <a:r>
              <a:rPr lang="en-US" sz="2400" dirty="0"/>
              <a:t>f</a:t>
            </a:r>
            <a:r>
              <a:rPr lang="en-US" sz="2400" dirty="0" smtClean="0"/>
              <a:t>unction with </a:t>
            </a:r>
            <a:r>
              <a:rPr lang="en-US" sz="2400" dirty="0"/>
              <a:t>r</a:t>
            </a:r>
            <a:r>
              <a:rPr lang="en-US" sz="2400" dirty="0" smtClean="0"/>
              <a:t>espect </a:t>
            </a:r>
            <a:r>
              <a:rPr lang="en-US" sz="2400" dirty="0"/>
              <a:t>t</a:t>
            </a:r>
            <a:r>
              <a:rPr lang="en-US" sz="2400" dirty="0" smtClean="0"/>
              <a:t>o </a:t>
            </a:r>
            <a:r>
              <a:rPr lang="en-US" sz="2400" dirty="0"/>
              <a:t>t</a:t>
            </a:r>
            <a:r>
              <a:rPr lang="en-US" sz="2400" dirty="0" smtClean="0"/>
              <a:t>he </a:t>
            </a:r>
            <a:r>
              <a:rPr lang="en-US" sz="2400" dirty="0"/>
              <a:t>v</a:t>
            </a:r>
            <a:r>
              <a:rPr lang="en-US" sz="2400" dirty="0" smtClean="0"/>
              <a:t>ariables</a:t>
            </a:r>
            <a:r>
              <a:rPr lang="en-US" sz="2400" dirty="0"/>
              <a:t>.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smtClean="0"/>
              <a:t>stationary point</a:t>
            </a:r>
            <a:r>
              <a:rPr lang="en-US" sz="2400" b="1" i="1" dirty="0"/>
              <a: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3188819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smtClean="0"/>
                  <a:t>	The </a:t>
                </a:r>
                <a:r>
                  <a:rPr lang="en-US" sz="2400" dirty="0"/>
                  <a:t>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a:t>
                </a:r>
                <a:r>
                  <a:rPr lang="en-US" sz="2400" b="1" dirty="0" smtClean="0"/>
                  <a:t>hy </a:t>
                </a:r>
                <a:r>
                  <a:rPr lang="en-US" sz="2400" b="1" dirty="0"/>
                  <a:t>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Methods</a:t>
            </a:r>
          </a:p>
          <a:p>
            <a:pPr marL="1200120" lvl="1" indent="-457200">
              <a:spcAft>
                <a:spcPts val="1800"/>
              </a:spcAft>
              <a:buFont typeface="Arial" charset="0"/>
              <a:buChar char="•"/>
            </a:pPr>
            <a:r>
              <a:rPr lang="en-US" dirty="0" smtClean="0"/>
              <a:t>Finish Random Forest</a:t>
            </a:r>
          </a:p>
          <a:p>
            <a:pPr marL="457200" indent="-457200">
              <a:spcAft>
                <a:spcPts val="1800"/>
              </a:spcAft>
              <a:buFont typeface="Arial" charset="0"/>
              <a:buChar char="•"/>
            </a:pPr>
            <a:r>
              <a:rPr lang="en-US" dirty="0" smtClean="0"/>
              <a:t>Boosting</a:t>
            </a:r>
          </a:p>
          <a:p>
            <a:pPr marL="1200120" lvl="1" indent="-457200">
              <a:spcAft>
                <a:spcPts val="1800"/>
              </a:spcAft>
              <a:buFont typeface="Arial" charset="0"/>
              <a:buChar char="•"/>
            </a:pPr>
            <a:r>
              <a:rPr lang="en-US" dirty="0" smtClean="0"/>
              <a:t>Gradient Boosting</a:t>
            </a:r>
            <a:endParaRPr lang="en-US" dirty="0"/>
          </a:p>
          <a:p>
            <a:pPr marL="1600154" lvl="2" indent="-457200">
              <a:spcAft>
                <a:spcPts val="1800"/>
              </a:spcAft>
              <a:buFont typeface="Arial" charset="0"/>
              <a:buChar char="•"/>
            </a:pPr>
            <a:r>
              <a:rPr lang="en-US" sz="2200" dirty="0"/>
              <a:t>Set-up and intuition</a:t>
            </a:r>
          </a:p>
          <a:p>
            <a:pPr marL="1600154" lvl="2" indent="-457200">
              <a:spcAft>
                <a:spcPts val="1800"/>
              </a:spcAft>
              <a:buFont typeface="Arial" charset="0"/>
              <a:buChar char="•"/>
            </a:pPr>
            <a:r>
              <a:rPr lang="en-US" sz="2200" dirty="0"/>
              <a:t>Connection to Gradient Descent</a:t>
            </a:r>
          </a:p>
          <a:p>
            <a:pPr marL="1600154" lvl="2" indent="-457200">
              <a:spcAft>
                <a:spcPts val="1800"/>
              </a:spcAft>
              <a:buFont typeface="Arial" charset="0"/>
              <a:buChar char="•"/>
            </a:pPr>
            <a:r>
              <a:rPr lang="en-US" sz="2200" dirty="0"/>
              <a:t>The </a:t>
            </a:r>
            <a:r>
              <a:rPr lang="en-US" sz="2200" dirty="0" smtClean="0"/>
              <a:t>Algorithm</a:t>
            </a:r>
          </a:p>
          <a:p>
            <a:pPr marL="1200120" lvl="1" indent="-457200">
              <a:spcAft>
                <a:spcPts val="1800"/>
              </a:spcAft>
              <a:buFont typeface="Arial" charset="0"/>
              <a:buChar char="•"/>
            </a:pPr>
            <a:r>
              <a:rPr lang="en-US" dirty="0" err="1" smtClean="0"/>
              <a:t>AdaBoost</a:t>
            </a:r>
            <a:endParaRPr lang="en-US" sz="2400" dirty="0" smtClean="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smtClean="0"/>
                  <a:t>The solution is to change the update step in gradient descent. Instead of using the gradient - the residuals - we use an </a:t>
                </a:r>
                <a:r>
                  <a:rPr lang="en-US" sz="2400" b="1" i="1" dirty="0"/>
                  <a:t>approximation </a:t>
                </a:r>
                <a:r>
                  <a:rPr lang="en-US" sz="2400" dirty="0"/>
                  <a:t>of the gradient that depends on the predictors: </a:t>
                </a:r>
                <a:endParaRPr lang="en-US" sz="2400" dirty="0" smtClean="0"/>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panose="02040503050406030204" pitchFamily="18" charset="0"/>
                          </a:rPr>
                        </m:ctrlPr>
                      </m:sSub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a:t>
                </a:r>
                <a:r>
                  <a:rPr lang="en-US" sz="2400" dirty="0" smtClean="0"/>
                  <a:t>where                 </a:t>
                </a:r>
                <a:r>
                  <a:rPr lang="en-US" sz="2400" dirty="0"/>
                  <a:t>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520761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a16="http://schemas.microsoft.com/office/drawing/2014/main"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endParaRPr lang="en-US" sz="2400"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14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87D7648-F174-274D-813F-2564F6C83A6E}"/>
              </a:ext>
            </a:extLst>
          </p:cNvPr>
          <p:cNvPicPr>
            <a:picLocks noChangeAspect="1"/>
          </p:cNvPicPr>
          <p:nvPr/>
        </p:nvPicPr>
        <p:blipFill>
          <a:blip r:embed="rId4"/>
          <a:stretch>
            <a:fillRect/>
          </a:stretch>
        </p:blipFill>
        <p:spPr>
          <a:xfrm>
            <a:off x="3056869" y="1703615"/>
            <a:ext cx="5880100" cy="609600"/>
          </a:xfrm>
          <a:prstGeom prst="rect">
            <a:avLst/>
          </a:prstGeom>
        </p:spPr>
      </p:pic>
      <p:pic>
        <p:nvPicPr>
          <p:cNvPr id="6" name="Picture 5">
            <a:extLst>
              <a:ext uri="{FF2B5EF4-FFF2-40B4-BE49-F238E27FC236}">
                <a16:creationId xmlns:a16="http://schemas.microsoft.com/office/drawing/2014/main" id="{452EA39F-6D7B-824F-B5DE-822766CF09EE}"/>
              </a:ext>
            </a:extLst>
          </p:cNvPr>
          <p:cNvPicPr>
            <a:picLocks noChangeAspect="1"/>
          </p:cNvPicPr>
          <p:nvPr/>
        </p:nvPicPr>
        <p:blipFill>
          <a:blip r:embed="rId5"/>
          <a:stretch>
            <a:fillRect/>
          </a:stretch>
        </p:blipFill>
        <p:spPr>
          <a:xfrm>
            <a:off x="3641271" y="4407515"/>
            <a:ext cx="4700814" cy="383106"/>
          </a:xfrm>
          <a:prstGeom prst="rect">
            <a:avLst/>
          </a:prstGeom>
        </p:spPr>
      </p:pic>
    </p:spTree>
    <p:extLst>
      <p:ext uri="{BB962C8B-B14F-4D97-AF65-F5344CB8AC3E}">
        <p14:creationId xmlns:p14="http://schemas.microsoft.com/office/powerpoint/2010/main" val="19666798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smtClean="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panose="02040503050406030204" pitchFamily="18"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smtClean="0"/>
              </a:p>
              <a:p>
                <a:r>
                  <a:rPr lang="en-US" sz="2400" dirty="0" smtClean="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AF2AA08-436F-414C-865E-0D4B85A2FAB1}"/>
              </a:ext>
            </a:extLst>
          </p:cNvPr>
          <p:cNvPicPr>
            <a:picLocks noChangeAspect="1"/>
          </p:cNvPicPr>
          <p:nvPr/>
        </p:nvPicPr>
        <p:blipFill>
          <a:blip r:embed="rId4"/>
          <a:stretch>
            <a:fillRect/>
          </a:stretch>
        </p:blipFill>
        <p:spPr>
          <a:xfrm>
            <a:off x="3445328" y="2970600"/>
            <a:ext cx="3967843" cy="323370"/>
          </a:xfrm>
          <a:prstGeom prst="rect">
            <a:avLst/>
          </a:prstGeom>
        </p:spPr>
      </p:pic>
      <p:pic>
        <p:nvPicPr>
          <p:cNvPr id="4" name="Picture 3">
            <a:extLst>
              <a:ext uri="{FF2B5EF4-FFF2-40B4-BE49-F238E27FC236}">
                <a16:creationId xmlns:a16="http://schemas.microsoft.com/office/drawing/2014/main" id="{7D03F5B1-1DC7-2E47-8931-310EC7C7BBA3}"/>
              </a:ext>
            </a:extLst>
          </p:cNvPr>
          <p:cNvPicPr>
            <a:picLocks noChangeAspect="1"/>
          </p:cNvPicPr>
          <p:nvPr/>
        </p:nvPicPr>
        <p:blipFill>
          <a:blip r:embed="rId5"/>
          <a:stretch>
            <a:fillRect/>
          </a:stretch>
        </p:blipFill>
        <p:spPr>
          <a:xfrm>
            <a:off x="3698219" y="3742980"/>
            <a:ext cx="4597400" cy="863600"/>
          </a:xfrm>
          <a:prstGeom prst="rect">
            <a:avLst/>
          </a:prstGeom>
        </p:spPr>
      </p:pic>
    </p:spTree>
    <p:extLst>
      <p:ext uri="{BB962C8B-B14F-4D97-AF65-F5344CB8AC3E}">
        <p14:creationId xmlns:p14="http://schemas.microsoft.com/office/powerpoint/2010/main" val="19841859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start with lending data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simple decision tree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errors are weighted higher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2nd  tree with weighted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combine the trees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5793940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re-weight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average the </a:t>
            </a:r>
            <a:r>
              <a:rPr lang="en-US" sz="2400" dirty="0" smtClean="0"/>
              <a:t>predictions.</a:t>
            </a:r>
            <a:endParaRPr lang="en-US" sz="2400" dirty="0"/>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in each tree and each split, randomly select a subset of predictors, choose a predictor from this subset for </a:t>
            </a:r>
            <a:r>
              <a:rPr lang="en-US" sz="2400" dirty="0" smtClean="0"/>
              <a:t>splitting </a:t>
            </a:r>
            <a:endParaRPr lang="en-US" sz="2400" dirty="0"/>
          </a:p>
          <a:p>
            <a:pPr marL="342900" indent="-342900">
              <a:buFont typeface="Arial" panose="020B0604020202020204" pitchFamily="34" charset="0"/>
              <a:buChar char="•"/>
            </a:pPr>
            <a:r>
              <a:rPr lang="en-US" sz="2400" dirty="0"/>
              <a:t>average the predictions </a:t>
            </a:r>
            <a:endParaRPr lang="en-US" sz="2400" dirty="0" smtClean="0"/>
          </a:p>
          <a:p>
            <a:endParaRPr lang="en-US" sz="2400" dirty="0"/>
          </a:p>
          <a:p>
            <a:r>
              <a:rPr lang="en-US" sz="2000" dirty="0"/>
              <a:t>Note that the ensemble building aspects of both </a:t>
            </a:r>
            <a:r>
              <a:rPr lang="en-US" sz="2000" dirty="0" smtClean="0"/>
              <a:t>methods </a:t>
            </a:r>
            <a:r>
              <a:rPr lang="en-US" sz="2000" dirty="0"/>
              <a:t>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a:t>
            </a:r>
            <a:r>
              <a:rPr lang="en-US" dirty="0" err="1" smtClean="0"/>
              <a:t>etc</a:t>
            </a:r>
            <a:r>
              <a:rPr lang="en-US" dirty="0" smtClean="0"/>
              <a:t>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9745002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B6E14F-CE8B-2E43-A4A5-84BDFAA1B283}"/>
              </a:ext>
            </a:extLst>
          </p:cNvPr>
          <p:cNvPicPr>
            <a:picLocks noChangeAspect="1"/>
          </p:cNvPicPr>
          <p:nvPr/>
        </p:nvPicPr>
        <p:blipFill>
          <a:blip r:embed="rId3"/>
          <a:stretch>
            <a:fillRect/>
          </a:stretch>
        </p:blipFill>
        <p:spPr>
          <a:xfrm>
            <a:off x="2178050" y="4373302"/>
            <a:ext cx="7835900" cy="1320800"/>
          </a:xfrm>
          <a:prstGeom prst="rect">
            <a:avLst/>
          </a:prstGeom>
        </p:spPr>
      </p:pic>
      <p:pic>
        <p:nvPicPr>
          <p:cNvPr id="6" name="Picture 5">
            <a:extLst>
              <a:ext uri="{FF2B5EF4-FFF2-40B4-BE49-F238E27FC236}">
                <a16:creationId xmlns:a16="http://schemas.microsoft.com/office/drawing/2014/main" id="{9036D19A-FFE0-4F40-828C-EBAE14D41A24}"/>
              </a:ext>
            </a:extLst>
          </p:cNvPr>
          <p:cNvPicPr>
            <a:picLocks noChangeAspect="1"/>
          </p:cNvPicPr>
          <p:nvPr/>
        </p:nvPicPr>
        <p:blipFill>
          <a:blip r:embed="rId4"/>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Boosting</a:t>
            </a:r>
            <a:endParaRPr lang="en-US" dirty="0"/>
          </a:p>
        </p:txBody>
      </p:sp>
      <p:sp>
        <p:nvSpPr>
          <p:cNvPr id="3" name="Content Placeholder 2"/>
          <p:cNvSpPr>
            <a:spLocks noGrp="1"/>
          </p:cNvSpPr>
          <p:nvPr>
            <p:ph idx="1"/>
          </p:nvPr>
        </p:nvSpPr>
        <p:spPr/>
        <p:txBody>
          <a:bodyPr/>
          <a:lstStyle/>
          <a:p>
            <a:pPr>
              <a:spcAft>
                <a:spcPts val="1200"/>
              </a:spcAft>
            </a:pPr>
            <a:r>
              <a:rPr lang="en-US" dirty="0" smtClean="0"/>
              <a:t>There are few implementations on boosting: </a:t>
            </a:r>
          </a:p>
          <a:p>
            <a:pPr marL="457200" indent="-457200">
              <a:spcAft>
                <a:spcPts val="1200"/>
              </a:spcAft>
              <a:buFont typeface="Arial" charset="0"/>
              <a:buChar char="•"/>
            </a:pPr>
            <a:r>
              <a:rPr lang="en-US" sz="2400" dirty="0" err="1" smtClean="0"/>
              <a:t>XGBoost</a:t>
            </a:r>
            <a:r>
              <a:rPr lang="en-US" sz="2400" dirty="0" smtClean="0"/>
              <a:t>:  An </a:t>
            </a:r>
            <a:r>
              <a:rPr lang="en-US" sz="2400" dirty="0"/>
              <a:t>efficient Gradient Boosting Decision</a:t>
            </a:r>
            <a:r>
              <a:rPr lang="en-US" sz="2400" dirty="0" smtClean="0"/>
              <a:t> </a:t>
            </a:r>
          </a:p>
          <a:p>
            <a:pPr marL="457200" indent="-457200">
              <a:spcAft>
                <a:spcPts val="1200"/>
              </a:spcAft>
              <a:buFont typeface="Arial" charset="0"/>
              <a:buChar char="•"/>
            </a:pPr>
            <a:r>
              <a:rPr lang="en-US" sz="2400" dirty="0" smtClean="0"/>
              <a:t>LGBM: </a:t>
            </a:r>
            <a:r>
              <a:rPr lang="en-US" sz="2400" dirty="0"/>
              <a:t>Light Gradient Boosted Machines. It is a library for training GBMs developed by Microsoft, and it competes with </a:t>
            </a:r>
            <a:r>
              <a:rPr lang="en-US" sz="2400" dirty="0" err="1" smtClean="0"/>
              <a:t>XGBoost</a:t>
            </a:r>
            <a:endParaRPr lang="en-US" sz="2400" dirty="0" smtClean="0"/>
          </a:p>
          <a:p>
            <a:pPr marL="457200" indent="-457200">
              <a:spcAft>
                <a:spcPts val="1200"/>
              </a:spcAft>
              <a:buFont typeface="Arial" charset="0"/>
              <a:buChar char="•"/>
            </a:pPr>
            <a:r>
              <a:rPr lang="en-US" sz="2400" dirty="0" err="1" smtClean="0"/>
              <a:t>CatBoost</a:t>
            </a:r>
            <a:r>
              <a:rPr lang="en-US" sz="2400" dirty="0" smtClean="0"/>
              <a:t>: </a:t>
            </a:r>
            <a:r>
              <a:rPr lang="en-US" sz="2400" dirty="0"/>
              <a:t>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
        <p:nvSpPr>
          <p:cNvPr id="5" name="TextBox 4"/>
          <p:cNvSpPr txBox="1"/>
          <p:nvPr/>
        </p:nvSpPr>
        <p:spPr>
          <a:xfrm>
            <a:off x="3228163" y="4787594"/>
            <a:ext cx="5735673" cy="584775"/>
          </a:xfrm>
          <a:prstGeom prst="rect">
            <a:avLst/>
          </a:prstGeom>
          <a:solidFill>
            <a:schemeClr val="tx2">
              <a:lumMod val="20000"/>
              <a:lumOff val="80000"/>
            </a:schemeClr>
          </a:solidFill>
        </p:spPr>
        <p:txBody>
          <a:bodyPr wrap="none" rtlCol="0">
            <a:spAutoFit/>
          </a:bodyPr>
          <a:lstStyle/>
          <a:p>
            <a:r>
              <a:rPr lang="en-US" sz="3200" smtClean="0"/>
              <a:t>ADVANCED </a:t>
            </a:r>
            <a:r>
              <a:rPr lang="en-US" sz="3200" dirty="0" smtClean="0"/>
              <a:t>TOPICS LATER TODAY </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smtClean="0"/>
              <a:t>the </a:t>
            </a:r>
            <a:r>
              <a:rPr lang="en-US" sz="2400" dirty="0"/>
              <a:t>number of predictors to randomly select at each split </a:t>
            </a:r>
          </a:p>
          <a:p>
            <a:pPr marL="1200120" lvl="1" indent="-457200">
              <a:spcAft>
                <a:spcPts val="2400"/>
              </a:spcAft>
              <a:buSzPct val="90000"/>
              <a:buFont typeface="+mj-lt"/>
              <a:buAutoNum type="arabicPeriod"/>
            </a:pPr>
            <a:r>
              <a:rPr lang="en-US" sz="2400" dirty="0" smtClean="0"/>
              <a:t>the </a:t>
            </a:r>
            <a:r>
              <a:rPr lang="en-US" sz="2400" dirty="0"/>
              <a:t>total number of trees in the ensemble </a:t>
            </a:r>
          </a:p>
          <a:p>
            <a:pPr marL="1200120" lvl="1" indent="-457200">
              <a:spcAft>
                <a:spcPts val="2400"/>
              </a:spcAft>
              <a:buSzPct val="90000"/>
              <a:buFont typeface="+mj-lt"/>
              <a:buAutoNum type="arabicPeriod"/>
            </a:pPr>
            <a:r>
              <a:rPr lang="en-US" sz="2400" dirty="0" smtClean="0"/>
              <a:t>the </a:t>
            </a:r>
            <a:r>
              <a:rPr lang="en-US" sz="2400" dirty="0"/>
              <a:t>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smtClean="0"/>
                  <a:t>There are standard (default) values for each of random forest hyper-parameters recommended by long time practitioners, but generally these parameters should be tuned through </a:t>
                </a:r>
                <a:r>
                  <a:rPr lang="en-US" sz="2400" b="1" dirty="0" smtClean="0"/>
                  <a:t>OOB</a:t>
                </a:r>
                <a:r>
                  <a:rPr lang="en-US" sz="2400" dirty="0" smtClean="0"/>
                  <a:t> </a:t>
                </a:r>
                <a:r>
                  <a:rPr lang="en-US" sz="2400" dirty="0"/>
                  <a:t>(making them data and problem dependent). </a:t>
                </a:r>
                <a:endParaRPr lang="en-US" sz="2400" dirty="0" smtClean="0"/>
              </a:p>
              <a:p>
                <a:pPr marL="0" lvl="1" indent="0">
                  <a:spcAft>
                    <a:spcPts val="1800"/>
                  </a:spcAft>
                  <a:buNone/>
                </a:pPr>
                <a:r>
                  <a:rPr lang="en-US" dirty="0" smtClean="0"/>
                  <a:t>e.g. number </a:t>
                </a:r>
                <a:r>
                  <a:rPr lang="en-US" dirty="0"/>
                  <a:t>of predictors to randomly select at each </a:t>
                </a:r>
                <a:r>
                  <a:rPr lang="en-US" dirty="0" smtClean="0"/>
                  <a:t>split: </a:t>
                </a:r>
              </a:p>
              <a:p>
                <a:pPr marL="342900" lvl="1" indent="-342900">
                  <a:spcAft>
                    <a:spcPts val="1800"/>
                  </a:spcAft>
                </a:pPr>
                <a:r>
                  <a:rPr lang="en-US" dirty="0"/>
                  <a:t>	</a:t>
                </a:r>
                <a:r>
                  <a:rPr lang="en-US" dirty="0" smtClean="0"/>
                  <a:t>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𝑁</m:t>
                        </m:r>
                      </m:e>
                      <m:sub>
                        <m:r>
                          <a:rPr lang="en-US" b="0" i="1" smtClean="0">
                            <a:latin typeface="Cambria Math" charset="0"/>
                          </a:rPr>
                          <m:t>𝑗</m:t>
                        </m:r>
                      </m:sub>
                    </m:sSub>
                  </m:oMath>
                </a14:m>
                <a:r>
                  <a:rPr lang="en-US" dirty="0" smtClean="0"/>
                  <a:t> for classification</a:t>
                </a:r>
              </a:p>
              <a:p>
                <a:pPr marL="342900" lvl="1" indent="-342900">
                  <a:spcAft>
                    <a:spcPts val="1800"/>
                  </a:spcAft>
                </a:pPr>
                <a:r>
                  <a:rPr lang="en-US" dirty="0"/>
                  <a:t>	</a:t>
                </a:r>
                <a:r>
                  <a:rPr lang="en-US" dirty="0" smtClean="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𝑁</m:t>
                        </m:r>
                      </m:num>
                      <m:den>
                        <m:r>
                          <a:rPr lang="en-US" b="0" i="1" smtClean="0">
                            <a:latin typeface="Cambria Math" charset="0"/>
                          </a:rPr>
                          <m:t>3</m:t>
                        </m:r>
                      </m:den>
                    </m:f>
                  </m:oMath>
                </a14:m>
                <a:r>
                  <a:rPr lang="en-US" dirty="0" smtClean="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smtClean="0"/>
                  <a:t>Same as with Bagging: </a:t>
                </a:r>
              </a:p>
              <a:p>
                <a:pPr>
                  <a:spcAft>
                    <a:spcPts val="1800"/>
                  </a:spcAft>
                </a:pPr>
                <a:r>
                  <a:rPr lang="en-US" sz="2400" dirty="0" smtClean="0"/>
                  <a:t>Calculate </a:t>
                </a:r>
                <a:r>
                  <a:rPr lang="en-US" sz="2400" dirty="0"/>
                  <a:t>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38911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smtClean="0">
                    <a:latin typeface="Karla" charset="0"/>
                    <a:ea typeface="Karla" charset="0"/>
                    <a:cs typeface="Karla" charset="0"/>
                  </a:rPr>
                  <a:t>Alternative:</a:t>
                </a:r>
              </a:p>
              <a:p>
                <a:pPr marL="342900" indent="-342900">
                  <a:spcAft>
                    <a:spcPts val="1200"/>
                  </a:spcAft>
                  <a:buFont typeface="Arial" charset="0"/>
                  <a:buChar char="•"/>
                </a:pPr>
                <a:r>
                  <a:rPr lang="en-US" sz="2400" dirty="0" smtClean="0">
                    <a:latin typeface="Karla" charset="0"/>
                    <a:ea typeface="Karla" charset="0"/>
                    <a:cs typeface="Karla" charset="0"/>
                  </a:rPr>
                  <a:t>Record 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smtClean="0">
                    <a:latin typeface="Karla" charset="0"/>
                    <a:ea typeface="Karla" charset="0"/>
                    <a:cs typeface="Karla" charset="0"/>
                  </a:rPr>
                  <a:t>Randomly </a:t>
                </a:r>
                <a:r>
                  <a:rPr lang="en-US" sz="2400" dirty="0">
                    <a:latin typeface="Karla" charset="0"/>
                    <a:ea typeface="Karla" charset="0"/>
                    <a:cs typeface="Karla" charset="0"/>
                  </a:rPr>
                  <a:t>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smtClean="0">
                    <a:latin typeface="Karla" charset="0"/>
                    <a:ea typeface="Karla" charset="0"/>
                    <a:cs typeface="Karla" charset="0"/>
                  </a:rPr>
                  <a:t>in </a:t>
                </a:r>
                <a:r>
                  <a:rPr lang="en-US" sz="2400" dirty="0">
                    <a:latin typeface="Karla" charset="0"/>
                    <a:ea typeface="Karla" charset="0"/>
                    <a:cs typeface="Karla" charset="0"/>
                  </a:rPr>
                  <a:t>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smtClean="0">
                    <a:latin typeface="Karla" charset="0"/>
                    <a:ea typeface="Karla" charset="0"/>
                    <a:cs typeface="Karla" charset="0"/>
                  </a:rPr>
                  <a:t>The </a:t>
                </a:r>
                <a:r>
                  <a:rPr lang="en-US" sz="2400" dirty="0">
                    <a:latin typeface="Karla" charset="0"/>
                    <a:ea typeface="Karla" charset="0"/>
                    <a:cs typeface="Karla" charset="0"/>
                  </a:rPr>
                  <a:t>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21453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5430</TotalTime>
  <Words>1921</Words>
  <Application>Microsoft Office PowerPoint</Application>
  <PresentationFormat>Widescreen</PresentationFormat>
  <Paragraphs>319</Paragraphs>
  <Slides>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Karla</vt:lpstr>
      <vt:lpstr>Arial</vt:lpstr>
      <vt:lpstr>Calibri</vt:lpstr>
      <vt:lpstr>Cambria Math</vt:lpstr>
      <vt:lpstr>Courier New</vt:lpstr>
      <vt:lpstr>Wingdings</vt:lpstr>
      <vt:lpstr>GEC_template</vt:lpstr>
      <vt:lpstr>Lecture 17: Boosting</vt:lpstr>
      <vt:lpstr>CS109B, STAT121B, AC209B </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AdaBoost</vt:lpstr>
      <vt:lpstr>Motivation for AdaBoost </vt:lpstr>
      <vt:lpstr>Motivation for AdaBoost (cont.)</vt:lpstr>
      <vt:lpstr>Gradient Descent with Exponential Loss </vt:lpstr>
      <vt:lpstr>Gradient Descent with Exponential Loss </vt:lpstr>
      <vt:lpstr>AdaBoost </vt:lpstr>
      <vt:lpstr>AdaBoost: illustration, start with lending data </vt:lpstr>
      <vt:lpstr>AdaBoost: illustration, simple decision tree </vt:lpstr>
      <vt:lpstr>AdaBoost: illustration, errors are weighted higher </vt:lpstr>
      <vt:lpstr>AdaBoost: illustration, 2nd  tree with weighted points </vt:lpstr>
      <vt:lpstr>AdaBoost: illustration, combine the trees </vt:lpstr>
      <vt:lpstr>AdaBoost: illustration, re-weight points </vt:lpstr>
      <vt:lpstr>AdaBoost: illustration, etc </vt:lpstr>
      <vt:lpstr>Choosing the Learning Rage </vt:lpstr>
      <vt:lpstr>Final thoughts on Boosting</vt:lpstr>
      <vt:lpstr>Boosting in sklearn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谈 某</cp:lastModifiedBy>
  <cp:revision>236</cp:revision>
  <cp:lastPrinted>2018-07-30T15:47:57Z</cp:lastPrinted>
  <dcterms:created xsi:type="dcterms:W3CDTF">2018-07-20T19:26:24Z</dcterms:created>
  <dcterms:modified xsi:type="dcterms:W3CDTF">2018-11-14T19:00:55Z</dcterms:modified>
</cp:coreProperties>
</file>